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7" r:id="rId3"/>
    <p:sldId id="262" r:id="rId4"/>
    <p:sldId id="274" r:id="rId5"/>
    <p:sldId id="259" r:id="rId6"/>
    <p:sldId id="289" r:id="rId7"/>
    <p:sldId id="290" r:id="rId8"/>
    <p:sldId id="283" r:id="rId9"/>
    <p:sldId id="260" r:id="rId10"/>
    <p:sldId id="264" r:id="rId11"/>
    <p:sldId id="275" r:id="rId12"/>
    <p:sldId id="261" r:id="rId13"/>
    <p:sldId id="273" r:id="rId14"/>
    <p:sldId id="268" r:id="rId15"/>
    <p:sldId id="279" r:id="rId16"/>
    <p:sldId id="280" r:id="rId17"/>
    <p:sldId id="288" r:id="rId18"/>
    <p:sldId id="282" r:id="rId19"/>
    <p:sldId id="272" r:id="rId20"/>
    <p:sldId id="271" r:id="rId21"/>
    <p:sldId id="285" r:id="rId22"/>
    <p:sldId id="266" r:id="rId23"/>
    <p:sldId id="284" r:id="rId24"/>
    <p:sldId id="267" r:id="rId25"/>
    <p:sldId id="278" r:id="rId26"/>
    <p:sldId id="269" r:id="rId27"/>
    <p:sldId id="25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6600"/>
    <a:srgbClr val="0000FF"/>
    <a:srgbClr val="000000"/>
    <a:srgbClr val="00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3500" autoAdjust="0"/>
  </p:normalViewPr>
  <p:slideViewPr>
    <p:cSldViewPr>
      <p:cViewPr varScale="1">
        <p:scale>
          <a:sx n="115" d="100"/>
          <a:sy n="115" d="100"/>
        </p:scale>
        <p:origin x="14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EA47F-2DF6-462F-9358-03DEE26C1BBF}" type="doc">
      <dgm:prSet loTypeId="urn:microsoft.com/office/officeart/2005/8/layout/chevron1" loCatId="process" qsTypeId="urn:microsoft.com/office/officeart/2005/8/quickstyle/simple4" qsCatId="simple" csTypeId="urn:microsoft.com/office/officeart/2005/8/colors/colorful4" csCatId="colorful" phldr="1"/>
      <dgm:spPr/>
    </dgm:pt>
    <dgm:pt modelId="{E4C5CDE4-61C2-4D21-9774-FE9F7F4C43E8}">
      <dgm:prSet phldrT="[Text]"/>
      <dgm:spPr/>
      <dgm:t>
        <a:bodyPr/>
        <a:lstStyle/>
        <a:p>
          <a:r>
            <a:rPr lang="en-US" dirty="0"/>
            <a:t>Member</a:t>
          </a:r>
        </a:p>
      </dgm:t>
    </dgm:pt>
    <dgm:pt modelId="{86306365-5277-4DE8-A020-0828660D603E}" type="parTrans" cxnId="{D8297168-6C46-4873-82B0-AF1B1588F382}">
      <dgm:prSet/>
      <dgm:spPr/>
      <dgm:t>
        <a:bodyPr/>
        <a:lstStyle/>
        <a:p>
          <a:endParaRPr lang="en-US"/>
        </a:p>
      </dgm:t>
    </dgm:pt>
    <dgm:pt modelId="{99889EFD-0BA1-4D4F-99F9-881847AD713B}" type="sibTrans" cxnId="{D8297168-6C46-4873-82B0-AF1B1588F382}">
      <dgm:prSet/>
      <dgm:spPr/>
      <dgm:t>
        <a:bodyPr/>
        <a:lstStyle/>
        <a:p>
          <a:endParaRPr lang="en-US"/>
        </a:p>
      </dgm:t>
    </dgm:pt>
    <dgm:pt modelId="{00C7F214-E6D5-4771-8E66-A91C21CD368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Chair</a:t>
          </a:r>
        </a:p>
      </dgm:t>
    </dgm:pt>
    <dgm:pt modelId="{96C81E6A-DBC9-4064-912D-DEA3E3582318}" type="parTrans" cxnId="{2A97C6EE-7FD9-44D8-AEC4-CC36C72B7D0F}">
      <dgm:prSet/>
      <dgm:spPr/>
      <dgm:t>
        <a:bodyPr/>
        <a:lstStyle/>
        <a:p>
          <a:endParaRPr lang="en-US"/>
        </a:p>
      </dgm:t>
    </dgm:pt>
    <dgm:pt modelId="{575C8399-9D15-43EF-9734-6DCB3823EB2F}" type="sibTrans" cxnId="{2A97C6EE-7FD9-44D8-AEC4-CC36C72B7D0F}">
      <dgm:prSet/>
      <dgm:spPr/>
      <dgm:t>
        <a:bodyPr/>
        <a:lstStyle/>
        <a:p>
          <a:endParaRPr lang="en-US"/>
        </a:p>
      </dgm:t>
    </dgm:pt>
    <dgm:pt modelId="{906045C4-22A5-4ED7-87EB-704BC0993C3D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/>
            <a:t>Assembly</a:t>
          </a:r>
        </a:p>
      </dgm:t>
    </dgm:pt>
    <dgm:pt modelId="{89B53454-E57C-4F29-9A44-D4CEE4649AB3}" type="parTrans" cxnId="{5EF5544E-5B19-46D8-9CA3-145BD592A6BA}">
      <dgm:prSet/>
      <dgm:spPr/>
      <dgm:t>
        <a:bodyPr/>
        <a:lstStyle/>
        <a:p>
          <a:endParaRPr lang="en-US"/>
        </a:p>
      </dgm:t>
    </dgm:pt>
    <dgm:pt modelId="{3DAAC5EB-4070-4C1E-97CA-EC8A82514B68}" type="sibTrans" cxnId="{5EF5544E-5B19-46D8-9CA3-145BD592A6BA}">
      <dgm:prSet/>
      <dgm:spPr/>
      <dgm:t>
        <a:bodyPr/>
        <a:lstStyle/>
        <a:p>
          <a:endParaRPr lang="en-US"/>
        </a:p>
      </dgm:t>
    </dgm:pt>
    <dgm:pt modelId="{66617FBD-CEDC-4EEE-85B8-90AC68234BEC}" type="pres">
      <dgm:prSet presAssocID="{8BDEA47F-2DF6-462F-9358-03DEE26C1BBF}" presName="Name0" presStyleCnt="0">
        <dgm:presLayoutVars>
          <dgm:dir/>
          <dgm:animLvl val="lvl"/>
          <dgm:resizeHandles val="exact"/>
        </dgm:presLayoutVars>
      </dgm:prSet>
      <dgm:spPr/>
    </dgm:pt>
    <dgm:pt modelId="{F87923A9-9DFE-432F-8EA0-21D2A54612A5}" type="pres">
      <dgm:prSet presAssocID="{E4C5CDE4-61C2-4D21-9774-FE9F7F4C43E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3EBAA8F-3550-438C-A8A7-22F7F8BE3891}" type="pres">
      <dgm:prSet presAssocID="{99889EFD-0BA1-4D4F-99F9-881847AD713B}" presName="parTxOnlySpace" presStyleCnt="0"/>
      <dgm:spPr/>
    </dgm:pt>
    <dgm:pt modelId="{6C10C32F-2C85-4A00-99E5-B87578B50C51}" type="pres">
      <dgm:prSet presAssocID="{00C7F214-E6D5-4771-8E66-A91C21CD368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6DC6E32-6516-4340-A46C-CEDF6216A4BB}" type="pres">
      <dgm:prSet presAssocID="{575C8399-9D15-43EF-9734-6DCB3823EB2F}" presName="parTxOnlySpace" presStyleCnt="0"/>
      <dgm:spPr/>
    </dgm:pt>
    <dgm:pt modelId="{828D3AF9-DEAB-4BFE-8D29-61139ABD2B3F}" type="pres">
      <dgm:prSet presAssocID="{906045C4-22A5-4ED7-87EB-704BC0993C3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D19C41-EFC1-48A5-8984-096C1005B14A}" type="presOf" srcId="{8BDEA47F-2DF6-462F-9358-03DEE26C1BBF}" destId="{66617FBD-CEDC-4EEE-85B8-90AC68234BEC}" srcOrd="0" destOrd="0" presId="urn:microsoft.com/office/officeart/2005/8/layout/chevron1"/>
    <dgm:cxn modelId="{2575B962-2610-4877-A032-7B960FE18A6C}" type="presOf" srcId="{E4C5CDE4-61C2-4D21-9774-FE9F7F4C43E8}" destId="{F87923A9-9DFE-432F-8EA0-21D2A54612A5}" srcOrd="0" destOrd="0" presId="urn:microsoft.com/office/officeart/2005/8/layout/chevron1"/>
    <dgm:cxn modelId="{B67B0546-934B-4649-8FA2-D5595118FD7C}" type="presOf" srcId="{00C7F214-E6D5-4771-8E66-A91C21CD368E}" destId="{6C10C32F-2C85-4A00-99E5-B87578B50C51}" srcOrd="0" destOrd="0" presId="urn:microsoft.com/office/officeart/2005/8/layout/chevron1"/>
    <dgm:cxn modelId="{D8297168-6C46-4873-82B0-AF1B1588F382}" srcId="{8BDEA47F-2DF6-462F-9358-03DEE26C1BBF}" destId="{E4C5CDE4-61C2-4D21-9774-FE9F7F4C43E8}" srcOrd="0" destOrd="0" parTransId="{86306365-5277-4DE8-A020-0828660D603E}" sibTransId="{99889EFD-0BA1-4D4F-99F9-881847AD713B}"/>
    <dgm:cxn modelId="{5EF5544E-5B19-46D8-9CA3-145BD592A6BA}" srcId="{8BDEA47F-2DF6-462F-9358-03DEE26C1BBF}" destId="{906045C4-22A5-4ED7-87EB-704BC0993C3D}" srcOrd="2" destOrd="0" parTransId="{89B53454-E57C-4F29-9A44-D4CEE4649AB3}" sibTransId="{3DAAC5EB-4070-4C1E-97CA-EC8A82514B68}"/>
    <dgm:cxn modelId="{5DD755AF-B741-4393-874E-66A18586CBB3}" type="presOf" srcId="{906045C4-22A5-4ED7-87EB-704BC0993C3D}" destId="{828D3AF9-DEAB-4BFE-8D29-61139ABD2B3F}" srcOrd="0" destOrd="0" presId="urn:microsoft.com/office/officeart/2005/8/layout/chevron1"/>
    <dgm:cxn modelId="{2A97C6EE-7FD9-44D8-AEC4-CC36C72B7D0F}" srcId="{8BDEA47F-2DF6-462F-9358-03DEE26C1BBF}" destId="{00C7F214-E6D5-4771-8E66-A91C21CD368E}" srcOrd="1" destOrd="0" parTransId="{96C81E6A-DBC9-4064-912D-DEA3E3582318}" sibTransId="{575C8399-9D15-43EF-9734-6DCB3823EB2F}"/>
    <dgm:cxn modelId="{4B7AB8EE-3C34-46BF-837B-354F33D3B23F}" type="presParOf" srcId="{66617FBD-CEDC-4EEE-85B8-90AC68234BEC}" destId="{F87923A9-9DFE-432F-8EA0-21D2A54612A5}" srcOrd="0" destOrd="0" presId="urn:microsoft.com/office/officeart/2005/8/layout/chevron1"/>
    <dgm:cxn modelId="{C7B19DAD-8165-46EC-9805-9EAD6227F86D}" type="presParOf" srcId="{66617FBD-CEDC-4EEE-85B8-90AC68234BEC}" destId="{63EBAA8F-3550-438C-A8A7-22F7F8BE3891}" srcOrd="1" destOrd="0" presId="urn:microsoft.com/office/officeart/2005/8/layout/chevron1"/>
    <dgm:cxn modelId="{F39E07AE-11B5-4FAE-87A7-B349BDB17B9D}" type="presParOf" srcId="{66617FBD-CEDC-4EEE-85B8-90AC68234BEC}" destId="{6C10C32F-2C85-4A00-99E5-B87578B50C51}" srcOrd="2" destOrd="0" presId="urn:microsoft.com/office/officeart/2005/8/layout/chevron1"/>
    <dgm:cxn modelId="{899852C7-6FAC-4F54-8E65-CCD50B9F4DA7}" type="presParOf" srcId="{66617FBD-CEDC-4EEE-85B8-90AC68234BEC}" destId="{E6DC6E32-6516-4340-A46C-CEDF6216A4BB}" srcOrd="3" destOrd="0" presId="urn:microsoft.com/office/officeart/2005/8/layout/chevron1"/>
    <dgm:cxn modelId="{FBE551C4-BDA8-4F4B-8D13-29F32FEA6CB9}" type="presParOf" srcId="{66617FBD-CEDC-4EEE-85B8-90AC68234BEC}" destId="{828D3AF9-DEAB-4BFE-8D29-61139ABD2B3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923A9-9DFE-432F-8EA0-21D2A54612A5}">
      <dsp:nvSpPr>
        <dsp:cNvPr id="0" name=""/>
        <dsp:cNvSpPr/>
      </dsp:nvSpPr>
      <dsp:spPr>
        <a:xfrm>
          <a:off x="1758" y="464586"/>
          <a:ext cx="2141884" cy="85675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Member</a:t>
          </a:r>
        </a:p>
      </dsp:txBody>
      <dsp:txXfrm>
        <a:off x="430135" y="464586"/>
        <a:ext cx="1285131" cy="856753"/>
      </dsp:txXfrm>
    </dsp:sp>
    <dsp:sp modelId="{6C10C32F-2C85-4A00-99E5-B87578B50C51}">
      <dsp:nvSpPr>
        <dsp:cNvPr id="0" name=""/>
        <dsp:cNvSpPr/>
      </dsp:nvSpPr>
      <dsp:spPr>
        <a:xfrm>
          <a:off x="1929453" y="464586"/>
          <a:ext cx="2141884" cy="856753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Chair</a:t>
          </a:r>
        </a:p>
      </dsp:txBody>
      <dsp:txXfrm>
        <a:off x="2357830" y="464586"/>
        <a:ext cx="1285131" cy="856753"/>
      </dsp:txXfrm>
    </dsp:sp>
    <dsp:sp modelId="{828D3AF9-DEAB-4BFE-8D29-61139ABD2B3F}">
      <dsp:nvSpPr>
        <dsp:cNvPr id="0" name=""/>
        <dsp:cNvSpPr/>
      </dsp:nvSpPr>
      <dsp:spPr>
        <a:xfrm>
          <a:off x="3857149" y="464586"/>
          <a:ext cx="2141884" cy="856753"/>
        </a:xfrm>
        <a:prstGeom prst="chevron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Assembly</a:t>
          </a:r>
        </a:p>
      </dsp:txBody>
      <dsp:txXfrm>
        <a:off x="4285526" y="464586"/>
        <a:ext cx="1285131" cy="856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804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551-A3ED-45D8-930D-1166649F3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3841-377E-47AA-8910-2246000045F5}" type="datetimeFigureOut">
              <a:rPr lang="en-US" smtClean="0"/>
              <a:pPr/>
              <a:t>5/18/2019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6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0551-A3ED-45D8-930D-1166649F37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0551-A3ED-45D8-930D-1166649F37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0551-A3ED-45D8-930D-1166649F37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B138B82-1303-4DF1-94ED-6561A0B9C36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388" y="188913"/>
            <a:ext cx="7162800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ru-RU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3388" y="1076325"/>
            <a:ext cx="7162800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325" y="404813"/>
            <a:ext cx="1981200" cy="6119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404813"/>
            <a:ext cx="5794375" cy="6119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7351712" cy="508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67327"/>
          </a:xfrm>
        </p:spPr>
        <p:txBody>
          <a:bodyPr/>
          <a:lstStyle>
            <a:lvl2pPr>
              <a:buFont typeface="Arial" pitchFamily="34" charset="0"/>
              <a:buChar char="•"/>
              <a:defRPr sz="2000"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482725"/>
            <a:ext cx="3848100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482725"/>
            <a:ext cx="3848100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404813"/>
            <a:ext cx="73517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482725"/>
            <a:ext cx="78486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715404" y="6550223"/>
            <a:ext cx="428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E765ACD-66D1-4939-9AED-C1B6F4FA76EC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" y="836712"/>
            <a:ext cx="9143999" cy="1440160"/>
          </a:xfrm>
          <a:noFill/>
        </p:spPr>
        <p:txBody>
          <a:bodyPr/>
          <a:lstStyle/>
          <a:p>
            <a:pPr algn="ctr"/>
            <a:r>
              <a:rPr lang="en-US" sz="5000" dirty="0">
                <a:effectLst>
                  <a:reflection blurRad="6350" stA="55000" endA="300" endPos="45500" dir="5400000" sy="-100000" algn="bl" rotWithShape="0"/>
                </a:effectLst>
                <a:latin typeface="Tahoma" charset="0"/>
              </a:rPr>
              <a:t>Robert’s Rules of Order</a:t>
            </a:r>
            <a:endParaRPr lang="uk-UA" sz="5000" b="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5296759"/>
            <a:ext cx="4032448" cy="144905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0" dirty="0">
                <a:latin typeface="Helvetica" panose="020B0604020202030204" pitchFamily="34" charset="0"/>
              </a:rPr>
              <a:t>NSDC NAACP Youth Council</a:t>
            </a:r>
          </a:p>
          <a:p>
            <a:pPr>
              <a:lnSpc>
                <a:spcPct val="90000"/>
              </a:lnSpc>
            </a:pPr>
            <a:r>
              <a:rPr lang="en-US" sz="2000" b="0" dirty="0">
                <a:latin typeface="Helvetica" panose="020B0604020202030204" pitchFamily="34" charset="0"/>
              </a:rPr>
              <a:t>May 18, 2019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Helvetica" panose="020B0604020202030204" pitchFamily="34" charset="0"/>
              </a:rPr>
              <a:t>Presented by: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Helvetica" panose="020B0604020202030204" pitchFamily="34" charset="0"/>
              </a:rPr>
              <a:t>Gerald Hampton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Quorum?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quorum </a:t>
            </a:r>
            <a:r>
              <a:rPr lang="en-US" b="1" u="sng" dirty="0">
                <a:solidFill>
                  <a:srgbClr val="FF0000"/>
                </a:solidFill>
              </a:rPr>
              <a:t>must</a:t>
            </a:r>
            <a:r>
              <a:rPr lang="en-US" dirty="0"/>
              <a:t> be present to transact business</a:t>
            </a:r>
          </a:p>
          <a:p>
            <a:r>
              <a:rPr lang="en-US" dirty="0"/>
              <a:t>Quorum requirement is established by the local unit per the NAACP Bylaws, which state:</a:t>
            </a:r>
          </a:p>
          <a:p>
            <a:pPr lvl="1">
              <a:buNone/>
            </a:pPr>
            <a:r>
              <a:rPr lang="en-US" dirty="0"/>
              <a:t> </a:t>
            </a:r>
            <a:r>
              <a:rPr lang="en-US" i="1" dirty="0"/>
              <a:t>“The percent of members of a Campus House of Representatives attending a meeting to establish a quorum must be 50% plus one of the membership rounded up.”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976078"/>
            <a:ext cx="3643338" cy="2397606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982644"/>
            <a:ext cx="3214710" cy="2411033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Act at a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Remain quiet while others are speaking</a:t>
            </a:r>
          </a:p>
          <a:p>
            <a:r>
              <a:rPr lang="en-US" dirty="0"/>
              <a:t>Address others by their title and avoid first names</a:t>
            </a:r>
          </a:p>
          <a:p>
            <a:r>
              <a:rPr lang="en-US" dirty="0"/>
              <a:t>If you must leave the room, request permission</a:t>
            </a:r>
          </a:p>
          <a:p>
            <a:r>
              <a:rPr lang="en-US" dirty="0"/>
              <a:t>If giving a speech, state your name and position</a:t>
            </a:r>
          </a:p>
          <a:p>
            <a:r>
              <a:rPr lang="en-US" dirty="0"/>
              <a:t>All communications in a meeting are </a:t>
            </a:r>
            <a:r>
              <a:rPr lang="en-US" b="1" dirty="0"/>
              <a:t>public record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4143380"/>
            <a:ext cx="3465250" cy="2299295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143380"/>
            <a:ext cx="3500462" cy="232939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agenda sets out the business order in which specific items are to be considered</a:t>
            </a:r>
          </a:p>
          <a:p>
            <a:r>
              <a:rPr lang="en-US" dirty="0"/>
              <a:t>Must be approved by majority vote soon after the start of the meeting</a:t>
            </a:r>
          </a:p>
          <a:p>
            <a:r>
              <a:rPr lang="en-US" dirty="0"/>
              <a:t>Once approved, it is the property of the assembly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857628"/>
            <a:ext cx="2500330" cy="26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929067"/>
            <a:ext cx="3857652" cy="255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flipV="1">
            <a:off x="2417552" y="1124744"/>
            <a:ext cx="1656184" cy="102899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Order of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z="2400" dirty="0"/>
              <a:t>Call to Order </a:t>
            </a:r>
          </a:p>
          <a:p>
            <a:r>
              <a:rPr lang="en-US" sz="2400" dirty="0"/>
              <a:t>Invocation</a:t>
            </a:r>
          </a:p>
          <a:p>
            <a:r>
              <a:rPr lang="en-US" sz="2400" dirty="0"/>
              <a:t>Roll Call</a:t>
            </a:r>
          </a:p>
          <a:p>
            <a:r>
              <a:rPr lang="en-US" sz="2400" dirty="0"/>
              <a:t>Officer &amp; Committee Reports</a:t>
            </a:r>
          </a:p>
          <a:p>
            <a:r>
              <a:rPr lang="en-US" sz="2400" dirty="0"/>
              <a:t>Tabled Business</a:t>
            </a:r>
          </a:p>
          <a:p>
            <a:r>
              <a:rPr lang="en-US" sz="2400" dirty="0"/>
              <a:t>Old Business</a:t>
            </a:r>
          </a:p>
          <a:p>
            <a:r>
              <a:rPr lang="en-US" sz="2400" dirty="0"/>
              <a:t>New Business</a:t>
            </a:r>
          </a:p>
          <a:p>
            <a:r>
              <a:rPr lang="en-US" sz="2400" dirty="0"/>
              <a:t>Announcements</a:t>
            </a:r>
          </a:p>
          <a:p>
            <a:r>
              <a:rPr lang="en-US" sz="2400" dirty="0"/>
              <a:t>Benediction </a:t>
            </a:r>
          </a:p>
          <a:p>
            <a:r>
              <a:rPr lang="en-US" sz="2400" dirty="0"/>
              <a:t>Adjournment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53435" y="1341625"/>
            <a:ext cx="10001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8000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1" y="5440842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anose="020B0604020202030204" pitchFamily="34" charset="0"/>
              </a:rPr>
              <a:t>NSDC NAACP Youth Council Executive Committee (EC) &amp; General Body (GB) meetings </a:t>
            </a:r>
          </a:p>
        </p:txBody>
      </p:sp>
      <p:sp>
        <p:nvSpPr>
          <p:cNvPr id="11" name="Explosion 2 10"/>
          <p:cNvSpPr/>
          <p:nvPr/>
        </p:nvSpPr>
        <p:spPr>
          <a:xfrm flipV="1">
            <a:off x="2420916" y="5085184"/>
            <a:ext cx="1863051" cy="110099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53435" y="5301208"/>
            <a:ext cx="12858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8000">
                  <a:solidFill>
                    <a:srgbClr val="8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Finish</a:t>
            </a:r>
            <a:endParaRPr lang="en-US" sz="2800" b="1" cap="none" spc="0" dirty="0">
              <a:ln w="18000">
                <a:solidFill>
                  <a:srgbClr val="8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5" y="1332566"/>
            <a:ext cx="1512168" cy="2147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7B3A9A8-F37E-4D36-B411-3AD67E85F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97" y="4264382"/>
            <a:ext cx="2890925" cy="11009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About 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Motion - what is it?</a:t>
            </a:r>
          </a:p>
          <a:p>
            <a:pPr marL="804863" lvl="1" indent="-347663"/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 formal proposal for consideration and action</a:t>
            </a:r>
          </a:p>
          <a:p>
            <a:pPr marL="804863" lvl="1" indent="-347663"/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Only one subject can be considered at a time</a:t>
            </a:r>
          </a:p>
          <a:p>
            <a:pPr marL="804863" lvl="1" indent="-347663"/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No main motion can be made while another motion is before the assembly</a:t>
            </a:r>
          </a:p>
          <a:p>
            <a:pPr lvl="1"/>
            <a:r>
              <a:rPr lang="en-US" dirty="0"/>
              <a:t>To make a motion say, </a:t>
            </a:r>
            <a:r>
              <a:rPr lang="en-US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“I move that…”</a:t>
            </a:r>
          </a:p>
          <a:p>
            <a:r>
              <a:rPr lang="en-US" dirty="0"/>
              <a:t>Seconding Motions</a:t>
            </a:r>
          </a:p>
          <a:p>
            <a:pPr lvl="1"/>
            <a:r>
              <a:rPr lang="en-US" dirty="0"/>
              <a:t>After a motion is seconded, it is stated by the chair</a:t>
            </a:r>
          </a:p>
          <a:p>
            <a:pPr lvl="1"/>
            <a:r>
              <a:rPr lang="en-US" dirty="0"/>
              <a:t>Doesn’t reflect “agreement”, but simply allows for discussion </a:t>
            </a:r>
          </a:p>
          <a:p>
            <a:r>
              <a:rPr lang="en-US" dirty="0"/>
              <a:t>Debating (Discussing) Motions</a:t>
            </a:r>
          </a:p>
          <a:p>
            <a:r>
              <a:rPr lang="en-US" dirty="0"/>
              <a:t>Voting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714612" y="5072074"/>
          <a:ext cx="6000792" cy="178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in Processing a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Step 1:</a:t>
            </a:r>
            <a:r>
              <a:rPr lang="en-US" dirty="0"/>
              <a:t>  Member rises and addresses the chair when nothing else is pending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Say: “Mr. / Madam Speaker”</a:t>
            </a:r>
          </a:p>
          <a:p>
            <a:pPr>
              <a:lnSpc>
                <a:spcPct val="90000"/>
              </a:lnSpc>
            </a:pPr>
            <a:endParaRPr lang="en-US" b="1" u="sng" dirty="0"/>
          </a:p>
          <a:p>
            <a:pPr>
              <a:lnSpc>
                <a:spcPct val="90000"/>
              </a:lnSpc>
            </a:pPr>
            <a:r>
              <a:rPr lang="en-US" b="1" dirty="0"/>
              <a:t>Step 2:</a:t>
            </a:r>
            <a:r>
              <a:rPr lang="en-US" dirty="0"/>
              <a:t>  Chair recognizes member by nodding at the member or stating his/her name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Chair replies: “Mr. Smith”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r>
              <a:rPr lang="en-US" b="1" dirty="0"/>
              <a:t>Step 3:</a:t>
            </a:r>
            <a:r>
              <a:rPr lang="en-US" dirty="0"/>
              <a:t>  Member states his/her motion</a:t>
            </a:r>
          </a:p>
          <a:p>
            <a:pPr lvl="1"/>
            <a:r>
              <a:rPr lang="en-US" i="1" dirty="0"/>
              <a:t>Say: “I move that…”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3571876"/>
            <a:ext cx="1444021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3358" y="4077072"/>
            <a:ext cx="2946057" cy="250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in Processing a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5167327"/>
          </a:xfrm>
        </p:spPr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 Another member seconds the motion by raising a hand and calling out “</a:t>
            </a:r>
            <a:r>
              <a:rPr lang="en-US" i="1" dirty="0"/>
              <a:t>Second</a:t>
            </a:r>
            <a:r>
              <a:rPr lang="en-US" dirty="0"/>
              <a:t>” or “</a:t>
            </a:r>
            <a:r>
              <a:rPr lang="en-US" i="1" dirty="0"/>
              <a:t>I second</a:t>
            </a:r>
            <a:r>
              <a:rPr lang="en-US" dirty="0"/>
              <a:t>”.</a:t>
            </a:r>
          </a:p>
          <a:p>
            <a:endParaRPr lang="en-US" dirty="0"/>
          </a:p>
          <a:p>
            <a:r>
              <a:rPr lang="en-US" b="1" dirty="0"/>
              <a:t>Step 5:</a:t>
            </a:r>
            <a:r>
              <a:rPr lang="en-US" dirty="0"/>
              <a:t>  Chair states the motion and places it before the assembly for discussion. </a:t>
            </a:r>
          </a:p>
          <a:p>
            <a:pPr lvl="1"/>
            <a:r>
              <a:rPr lang="en-US" i="1" dirty="0"/>
              <a:t>“It is/has been moved and seconded that...”</a:t>
            </a:r>
          </a:p>
          <a:p>
            <a:pPr lvl="1"/>
            <a:r>
              <a:rPr lang="en-US" i="1" dirty="0"/>
              <a:t>“Is there any discussion?” </a:t>
            </a:r>
          </a:p>
          <a:p>
            <a:pPr lvl="1"/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643446"/>
            <a:ext cx="4476726" cy="174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in Processing a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6:</a:t>
            </a:r>
            <a:r>
              <a:rPr lang="en-US" dirty="0"/>
              <a:t>  Members have the right to get recognition and debate the motion. During debate, subsidiary motions (i.e. amend, refer) may be introduced to help the assembly make a final decision</a:t>
            </a:r>
          </a:p>
          <a:p>
            <a:endParaRPr lang="en-US" dirty="0"/>
          </a:p>
          <a:p>
            <a:r>
              <a:rPr lang="en-US" b="1" dirty="0"/>
              <a:t>Step 7:</a:t>
            </a:r>
            <a:r>
              <a:rPr lang="en-US" dirty="0"/>
              <a:t>  Next, the chair puts the question to a vote</a:t>
            </a:r>
          </a:p>
          <a:p>
            <a:pPr lvl="1"/>
            <a:r>
              <a:rPr lang="en-US" i="1" dirty="0"/>
              <a:t>“Are you ready for the question?”</a:t>
            </a:r>
          </a:p>
          <a:p>
            <a:pPr lvl="1"/>
            <a:r>
              <a:rPr lang="en-US" i="1" dirty="0"/>
              <a:t>“The question is on the adoption of the motion that...”</a:t>
            </a:r>
          </a:p>
          <a:p>
            <a:pPr lvl="1"/>
            <a:r>
              <a:rPr lang="en-US" i="1" dirty="0"/>
              <a:t>“Those in favor, say Aye or Yea.”</a:t>
            </a:r>
          </a:p>
          <a:p>
            <a:pPr lvl="1"/>
            <a:r>
              <a:rPr lang="en-US" i="1" dirty="0"/>
              <a:t>“Those opposed, say Nay.”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4918359"/>
            <a:ext cx="290688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 l="37056" r="9215"/>
          <a:stretch>
            <a:fillRect/>
          </a:stretch>
        </p:blipFill>
        <p:spPr bwMode="auto">
          <a:xfrm>
            <a:off x="642910" y="3394248"/>
            <a:ext cx="2786082" cy="346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Steps in Processing a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8:</a:t>
            </a:r>
            <a:r>
              <a:rPr lang="en-US" dirty="0"/>
              <a:t>  Chair announces the results of the vote.</a:t>
            </a:r>
          </a:p>
          <a:p>
            <a:pPr lvl="1"/>
            <a:r>
              <a:rPr lang="en-US" i="1" dirty="0"/>
              <a:t>“The Aye’s </a:t>
            </a:r>
            <a:r>
              <a:rPr lang="en-US" i="1" dirty="0">
                <a:solidFill>
                  <a:srgbClr val="FF0000"/>
                </a:solidFill>
              </a:rPr>
              <a:t>[or Nay’s] </a:t>
            </a:r>
            <a:r>
              <a:rPr lang="en-US" i="1" dirty="0"/>
              <a:t>has it; the motion is adopted/carried</a:t>
            </a:r>
          </a:p>
          <a:p>
            <a:pPr lvl="1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i="1" dirty="0">
                <a:solidFill>
                  <a:srgbClr val="FF0000"/>
                </a:solidFill>
              </a:rPr>
              <a:t>[not adopted/failed]</a:t>
            </a:r>
            <a:r>
              <a:rPr lang="en-US" i="1" dirty="0"/>
              <a:t>;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we will </a:t>
            </a:r>
            <a:r>
              <a:rPr lang="en-US" i="1" dirty="0">
                <a:solidFill>
                  <a:srgbClr val="FF0000"/>
                </a:solidFill>
              </a:rPr>
              <a:t>[will not]</a:t>
            </a:r>
            <a:r>
              <a:rPr lang="en-US" i="1" dirty="0">
                <a:solidFill>
                  <a:srgbClr val="000000"/>
                </a:solidFill>
              </a:rPr>
              <a:t>…</a:t>
            </a:r>
            <a:r>
              <a:rPr lang="en-US" i="1" dirty="0"/>
              <a:t>”</a:t>
            </a:r>
          </a:p>
          <a:p>
            <a:pPr lvl="1"/>
            <a:r>
              <a:rPr lang="en-US" i="1" dirty="0"/>
              <a:t>“The next order of business is…”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286124"/>
            <a:ext cx="4000528" cy="283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1"/>
          </a:xfrm>
        </p:spPr>
        <p:txBody>
          <a:bodyPr/>
          <a:lstStyle/>
          <a:p>
            <a:r>
              <a:rPr lang="en-US" dirty="0"/>
              <a:t>Main Motion</a:t>
            </a:r>
          </a:p>
          <a:p>
            <a:pPr lvl="1"/>
            <a:r>
              <a:rPr lang="en-US" dirty="0"/>
              <a:t>Brings </a:t>
            </a:r>
            <a:r>
              <a:rPr lang="en-US" u="sng" dirty="0"/>
              <a:t>new business</a:t>
            </a:r>
            <a:r>
              <a:rPr lang="en-US" dirty="0"/>
              <a:t> (or next agenda item) before the assembly</a:t>
            </a:r>
          </a:p>
          <a:p>
            <a:pPr lvl="1"/>
            <a:endParaRPr lang="en-US" sz="1600" dirty="0"/>
          </a:p>
          <a:p>
            <a:r>
              <a:rPr lang="en-US" dirty="0"/>
              <a:t>Subsidiary Motion</a:t>
            </a:r>
          </a:p>
          <a:p>
            <a:pPr lvl="1"/>
            <a:r>
              <a:rPr lang="en-US" u="sng" dirty="0"/>
              <a:t>Changes</a:t>
            </a:r>
            <a:r>
              <a:rPr lang="en-US" dirty="0"/>
              <a:t> or affects how a main motion is handled</a:t>
            </a:r>
          </a:p>
          <a:p>
            <a:pPr lvl="1"/>
            <a:endParaRPr lang="en-US" sz="1600" dirty="0"/>
          </a:p>
          <a:p>
            <a:r>
              <a:rPr lang="en-US" dirty="0"/>
              <a:t>Privileged Motion</a:t>
            </a:r>
          </a:p>
          <a:p>
            <a:pPr lvl="1"/>
            <a:r>
              <a:rPr lang="en-US" dirty="0"/>
              <a:t>Concerns matters of great importance or</a:t>
            </a:r>
          </a:p>
          <a:p>
            <a:pPr lvl="1">
              <a:buNone/>
            </a:pPr>
            <a:r>
              <a:rPr lang="en-US" dirty="0"/>
              <a:t>     urgency that are </a:t>
            </a:r>
            <a:r>
              <a:rPr lang="en-US" u="sng" dirty="0"/>
              <a:t>unrelated to pending business</a:t>
            </a:r>
          </a:p>
          <a:p>
            <a:pPr lvl="1">
              <a:buNone/>
            </a:pPr>
            <a:endParaRPr lang="en-US" sz="1600" u="sng" dirty="0"/>
          </a:p>
          <a:p>
            <a:r>
              <a:rPr lang="en-US" dirty="0"/>
              <a:t>Incidental Motion</a:t>
            </a:r>
          </a:p>
          <a:p>
            <a:pPr lvl="1"/>
            <a:r>
              <a:rPr lang="en-US" dirty="0"/>
              <a:t>Provides a means of questioning procedure </a:t>
            </a:r>
            <a:r>
              <a:rPr lang="en-US" u="sng" dirty="0"/>
              <a:t>concerning other motions</a:t>
            </a:r>
            <a:r>
              <a:rPr lang="en-US" dirty="0"/>
              <a:t> and must be considered before the other motion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45754" y="2571744"/>
            <a:ext cx="1684677" cy="2360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364087" y="4797152"/>
            <a:ext cx="24962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303949"/>
          </a:xfrm>
        </p:spPr>
        <p:txBody>
          <a:bodyPr numCol="2"/>
          <a:lstStyle/>
          <a:p>
            <a:r>
              <a:rPr lang="en-US" sz="2000" b="1" dirty="0"/>
              <a:t>What is Parliamentary Procedure? </a:t>
            </a:r>
          </a:p>
          <a:p>
            <a:r>
              <a:rPr lang="en-US" sz="2000" b="1" dirty="0"/>
              <a:t>Benefits</a:t>
            </a:r>
          </a:p>
          <a:p>
            <a:r>
              <a:rPr lang="en-US" sz="2000" b="1" dirty="0"/>
              <a:t>The Basic Principles</a:t>
            </a:r>
          </a:p>
          <a:p>
            <a:r>
              <a:rPr lang="en-US" sz="2000" b="1" dirty="0"/>
              <a:t>Who Uses These Rules?</a:t>
            </a:r>
          </a:p>
          <a:p>
            <a:r>
              <a:rPr lang="en-US" sz="2000" b="1" dirty="0"/>
              <a:t>Why Robert’s Rules…Rules!</a:t>
            </a:r>
            <a:endParaRPr lang="en-US" sz="2000" dirty="0"/>
          </a:p>
          <a:p>
            <a:r>
              <a:rPr lang="en-US" sz="2000" b="1" dirty="0"/>
              <a:t>History of Robert’s Rules </a:t>
            </a:r>
            <a:endParaRPr lang="en-US" sz="2000" dirty="0"/>
          </a:p>
          <a:p>
            <a:r>
              <a:rPr lang="en-US" sz="2000" b="1" dirty="0"/>
              <a:t>Robert’s Rules Official Books </a:t>
            </a:r>
            <a:endParaRPr lang="en-US" sz="2000" dirty="0"/>
          </a:p>
          <a:p>
            <a:r>
              <a:rPr lang="en-US" sz="2000" b="1" dirty="0"/>
              <a:t>What is a Quorum? </a:t>
            </a:r>
            <a:endParaRPr lang="en-US" sz="2000" dirty="0"/>
          </a:p>
          <a:p>
            <a:r>
              <a:rPr lang="en-US" sz="2000" b="1" dirty="0"/>
              <a:t>How to Act at a Meeting </a:t>
            </a:r>
            <a:endParaRPr lang="en-US" sz="2000" dirty="0"/>
          </a:p>
          <a:p>
            <a:r>
              <a:rPr lang="en-US" sz="2000" b="1" dirty="0"/>
              <a:t>Agenda </a:t>
            </a:r>
            <a:endParaRPr lang="en-US" sz="2000" dirty="0"/>
          </a:p>
          <a:p>
            <a:r>
              <a:rPr lang="en-US" sz="2000" b="1" dirty="0"/>
              <a:t>Standard Order of Business </a:t>
            </a:r>
            <a:endParaRPr lang="en-US" sz="2000" dirty="0"/>
          </a:p>
          <a:p>
            <a:r>
              <a:rPr lang="en-US" sz="2000" b="1" dirty="0"/>
              <a:t>All About Motions </a:t>
            </a:r>
            <a:endParaRPr lang="en-US" sz="2000" dirty="0"/>
          </a:p>
          <a:p>
            <a:r>
              <a:rPr lang="en-US" sz="2000" b="1" dirty="0"/>
              <a:t>8 Steps in Processing a Motion </a:t>
            </a:r>
            <a:endParaRPr lang="en-US" sz="2000" dirty="0"/>
          </a:p>
          <a:p>
            <a:r>
              <a:rPr lang="en-US" sz="2000" b="1" dirty="0"/>
              <a:t>Types of Motions </a:t>
            </a:r>
            <a:endParaRPr lang="en-US" sz="2000" dirty="0"/>
          </a:p>
          <a:p>
            <a:r>
              <a:rPr lang="en-US" sz="2000" b="1" dirty="0"/>
              <a:t>Frequently Used Motions </a:t>
            </a:r>
            <a:endParaRPr lang="en-US" sz="2000" dirty="0"/>
          </a:p>
          <a:p>
            <a:r>
              <a:rPr lang="en-US" sz="2000" b="1" dirty="0"/>
              <a:t>Getting Your Point Across </a:t>
            </a:r>
            <a:endParaRPr lang="en-US" sz="2000" dirty="0"/>
          </a:p>
          <a:p>
            <a:r>
              <a:rPr lang="en-US" sz="2000" b="1" dirty="0"/>
              <a:t>Asking Questions </a:t>
            </a:r>
            <a:endParaRPr lang="en-US" sz="2000" dirty="0"/>
          </a:p>
          <a:p>
            <a:r>
              <a:rPr lang="en-US" sz="2000" b="1" dirty="0"/>
              <a:t>Roll Call Voting </a:t>
            </a:r>
            <a:endParaRPr lang="en-US" sz="2000" dirty="0"/>
          </a:p>
          <a:p>
            <a:r>
              <a:rPr lang="en-US" sz="2000" b="1" dirty="0"/>
              <a:t>Voting by Unanimous Consent </a:t>
            </a:r>
            <a:endParaRPr lang="en-US" sz="2000" dirty="0"/>
          </a:p>
          <a:p>
            <a:r>
              <a:rPr lang="en-US" sz="2000" b="1" dirty="0"/>
              <a:t>For More Information </a:t>
            </a:r>
            <a:endParaRPr lang="en-US" sz="2000" dirty="0"/>
          </a:p>
          <a:p>
            <a:r>
              <a:rPr lang="en-US" sz="2000" b="1" dirty="0"/>
              <a:t>Questions 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Used 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Amend</a:t>
            </a:r>
          </a:p>
          <a:p>
            <a:pPr lvl="1"/>
            <a:r>
              <a:rPr lang="en-US" i="1" u="sng" dirty="0"/>
              <a:t>Insert</a:t>
            </a:r>
            <a:r>
              <a:rPr lang="en-US" dirty="0"/>
              <a:t>, </a:t>
            </a:r>
            <a:r>
              <a:rPr lang="en-US" i="1" u="sng" dirty="0"/>
              <a:t>strike out</a:t>
            </a:r>
            <a:r>
              <a:rPr lang="en-US" dirty="0"/>
              <a:t>, or </a:t>
            </a:r>
            <a:r>
              <a:rPr lang="en-US" i="1" u="sng" dirty="0"/>
              <a:t>strike out and insert</a:t>
            </a:r>
            <a:r>
              <a:rPr lang="en-US" dirty="0"/>
              <a:t> words</a:t>
            </a:r>
          </a:p>
          <a:p>
            <a:pPr lvl="1"/>
            <a:r>
              <a:rPr lang="en-US" dirty="0"/>
              <a:t>Used to clarify or improve the wording of the original motion</a:t>
            </a:r>
          </a:p>
          <a:p>
            <a:pPr lvl="1"/>
            <a:r>
              <a:rPr lang="en-US" dirty="0"/>
              <a:t>Must be germane to that motion</a:t>
            </a:r>
          </a:p>
          <a:p>
            <a:pPr lvl="1"/>
            <a:endParaRPr lang="en-US" sz="1400" dirty="0"/>
          </a:p>
          <a:p>
            <a:r>
              <a:rPr lang="en-US" dirty="0"/>
              <a:t>Call for the Question</a:t>
            </a:r>
          </a:p>
          <a:p>
            <a:pPr lvl="1"/>
            <a:r>
              <a:rPr lang="en-US" dirty="0"/>
              <a:t>A demand to cease discussion and vote</a:t>
            </a:r>
          </a:p>
          <a:p>
            <a:pPr lvl="1"/>
            <a:endParaRPr lang="en-US" sz="1400" dirty="0"/>
          </a:p>
          <a:p>
            <a:r>
              <a:rPr lang="en-US" dirty="0"/>
              <a:t>Commit or Refer</a:t>
            </a:r>
          </a:p>
          <a:p>
            <a:pPr lvl="1"/>
            <a:r>
              <a:rPr lang="en-US" dirty="0"/>
              <a:t>Refers question to a specific committee</a:t>
            </a:r>
          </a:p>
          <a:p>
            <a:pPr lvl="1"/>
            <a:endParaRPr lang="en-US" sz="1400" dirty="0"/>
          </a:p>
          <a:p>
            <a:r>
              <a:rPr lang="en-US" dirty="0"/>
              <a:t>Lay on the table</a:t>
            </a:r>
          </a:p>
          <a:p>
            <a:pPr lvl="1"/>
            <a:r>
              <a:rPr lang="en-US" dirty="0"/>
              <a:t>Temporarily suspends further action on pending question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2928934"/>
            <a:ext cx="2182968" cy="197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3286124"/>
            <a:ext cx="162117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Used 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67327"/>
          </a:xfrm>
        </p:spPr>
        <p:txBody>
          <a:bodyPr/>
          <a:lstStyle/>
          <a:p>
            <a:r>
              <a:rPr lang="en-US" dirty="0"/>
              <a:t>Limit or extend limits of debate</a:t>
            </a:r>
          </a:p>
          <a:p>
            <a:pPr lvl="1"/>
            <a:r>
              <a:rPr lang="en-US" dirty="0"/>
              <a:t>Modifies the rules of debate, such as length of speaking time</a:t>
            </a:r>
          </a:p>
          <a:p>
            <a:pPr lvl="1"/>
            <a:endParaRPr lang="en-US" sz="1400" dirty="0"/>
          </a:p>
          <a:p>
            <a:r>
              <a:rPr lang="en-US" dirty="0"/>
              <a:t>Postpone Indefinitely</a:t>
            </a:r>
          </a:p>
          <a:p>
            <a:pPr lvl="1"/>
            <a:r>
              <a:rPr lang="en-US" dirty="0"/>
              <a:t>Rejects the main motion without bringing it to a direct vote</a:t>
            </a:r>
          </a:p>
          <a:p>
            <a:pPr lvl="1"/>
            <a:endParaRPr lang="en-US" sz="1400" dirty="0"/>
          </a:p>
          <a:p>
            <a:r>
              <a:rPr lang="en-US" dirty="0"/>
              <a:t>Reconsider</a:t>
            </a:r>
          </a:p>
          <a:p>
            <a:pPr lvl="1"/>
            <a:r>
              <a:rPr lang="en-US" dirty="0"/>
              <a:t>Can be made only by a member of the prevailing</a:t>
            </a:r>
          </a:p>
          <a:p>
            <a:pPr lvl="1">
              <a:buNone/>
            </a:pPr>
            <a:r>
              <a:rPr lang="en-US" dirty="0"/>
              <a:t>	side who has changed position or view</a:t>
            </a:r>
          </a:p>
          <a:p>
            <a:pPr lvl="1">
              <a:buNone/>
            </a:pPr>
            <a:endParaRPr lang="en-US" sz="1400" dirty="0"/>
          </a:p>
          <a:p>
            <a:r>
              <a:rPr lang="en-US" dirty="0"/>
              <a:t>Suspend the Rules</a:t>
            </a:r>
          </a:p>
          <a:p>
            <a:pPr lvl="1"/>
            <a:r>
              <a:rPr lang="en-US" dirty="0"/>
              <a:t>Allows for a violation of certain rules (depending on the context)</a:t>
            </a:r>
          </a:p>
          <a:p>
            <a:pPr lvl="1"/>
            <a:r>
              <a:rPr lang="en-US" dirty="0"/>
              <a:t>The object of the suspension must be specified 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Your Point Across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of Order</a:t>
            </a:r>
          </a:p>
          <a:p>
            <a:pPr lvl="1"/>
            <a:r>
              <a:rPr lang="en-US" dirty="0"/>
              <a:t>Brings attention to an infraction of the rules of order</a:t>
            </a:r>
          </a:p>
          <a:p>
            <a:pPr lvl="1"/>
            <a:r>
              <a:rPr lang="en-US" dirty="0"/>
              <a:t>Must be raised immediately after the error is made</a:t>
            </a:r>
          </a:p>
          <a:p>
            <a:endParaRPr lang="en-US" dirty="0"/>
          </a:p>
          <a:p>
            <a:r>
              <a:rPr lang="en-US" dirty="0"/>
              <a:t>Point of Privilege</a:t>
            </a:r>
          </a:p>
          <a:p>
            <a:pPr lvl="1"/>
            <a:r>
              <a:rPr lang="en-US" dirty="0"/>
              <a:t>Pertains to noise, personal comfort, etc.</a:t>
            </a:r>
          </a:p>
          <a:p>
            <a:pPr lvl="1"/>
            <a:r>
              <a:rPr lang="en-US" dirty="0"/>
              <a:t>May interrupt only if necessary</a:t>
            </a:r>
          </a:p>
          <a:p>
            <a:pPr lvl="1"/>
            <a:r>
              <a:rPr lang="en-US" dirty="0"/>
              <a:t>Usually abbreviated as “POP”</a:t>
            </a:r>
          </a:p>
          <a:p>
            <a:pPr lvl="1"/>
            <a:r>
              <a:rPr lang="en-US" dirty="0"/>
              <a:t>Use this to request to leave the room for any reason</a:t>
            </a:r>
          </a:p>
          <a:p>
            <a:pPr lvl="1"/>
            <a:r>
              <a:rPr lang="en-US" dirty="0"/>
              <a:t>Upon return, someone should motion to “Admit All Members”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2571744"/>
            <a:ext cx="1908930" cy="222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4286257"/>
            <a:ext cx="190004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Parliamentary Inquiry</a:t>
            </a:r>
          </a:p>
          <a:p>
            <a:pPr lvl="1"/>
            <a:r>
              <a:rPr lang="en-US" dirty="0"/>
              <a:t>A question directed to the chair to obtain information on a matter of </a:t>
            </a:r>
            <a:r>
              <a:rPr lang="en-US" u="sng" dirty="0"/>
              <a:t>parliamentary law or other rules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Point of Information</a:t>
            </a:r>
          </a:p>
          <a:p>
            <a:pPr lvl="1"/>
            <a:r>
              <a:rPr lang="en-US" dirty="0"/>
              <a:t>A request directed to the chair, or through the chair to another person, for information </a:t>
            </a:r>
            <a:r>
              <a:rPr lang="en-US" u="sng" dirty="0"/>
              <a:t>relevant to the business at hand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Usually abbreviated as “POI”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4714884"/>
            <a:ext cx="3500462" cy="181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Call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votes are done by taking roll</a:t>
            </a:r>
          </a:p>
          <a:p>
            <a:pPr lvl="1"/>
            <a:endParaRPr lang="en-US" dirty="0"/>
          </a:p>
          <a:p>
            <a:r>
              <a:rPr lang="en-US" dirty="0"/>
              <a:t>Three responses in which a member may vote:</a:t>
            </a:r>
          </a:p>
          <a:p>
            <a:pPr lvl="1"/>
            <a:r>
              <a:rPr lang="en-US" dirty="0"/>
              <a:t>“For” (In favor of the motion or legislation)</a:t>
            </a:r>
          </a:p>
          <a:p>
            <a:pPr lvl="1"/>
            <a:r>
              <a:rPr lang="en-US" dirty="0"/>
              <a:t>“Against” (Opposed to the motion or legislation)</a:t>
            </a:r>
          </a:p>
          <a:p>
            <a:pPr lvl="1"/>
            <a:r>
              <a:rPr lang="en-US" dirty="0"/>
              <a:t>“Abstain” (Neither for nor against)</a:t>
            </a:r>
          </a:p>
          <a:p>
            <a:pPr lvl="1"/>
            <a:endParaRPr lang="en-US" dirty="0"/>
          </a:p>
          <a:p>
            <a:r>
              <a:rPr lang="en-US" dirty="0"/>
              <a:t>Members may abstain </a:t>
            </a:r>
            <a:r>
              <a:rPr lang="en-US" u="sng" dirty="0"/>
              <a:t>only</a:t>
            </a:r>
            <a:r>
              <a:rPr lang="en-US" dirty="0"/>
              <a:t> if there is a distinct conflict of interest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507207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4714884"/>
            <a:ext cx="1571636" cy="183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by Unanimous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certain parliamentary motions, the chair may simply ask the assembly if there is any objection to taking the desired action.</a:t>
            </a:r>
          </a:p>
          <a:p>
            <a:r>
              <a:rPr lang="en-US" dirty="0"/>
              <a:t>If no member objects, the chair declares that the action has been agreed to.</a:t>
            </a:r>
          </a:p>
          <a:p>
            <a:r>
              <a:rPr lang="en-US" dirty="0"/>
              <a:t>If even </a:t>
            </a:r>
            <a:r>
              <a:rPr lang="en-US" i="1" dirty="0"/>
              <a:t>one</a:t>
            </a:r>
            <a:r>
              <a:rPr lang="en-US" dirty="0"/>
              <a:t> member objects, the chair must then state the question and follow the complete voting guidelines.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4643447"/>
            <a:ext cx="200901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5214950"/>
            <a:ext cx="3123061" cy="121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  <a:p>
            <a:pPr lvl="1"/>
            <a:r>
              <a:rPr lang="en-US" dirty="0"/>
              <a:t>The Complete Idiot’s Guide to Robert’s Rules</a:t>
            </a:r>
          </a:p>
          <a:p>
            <a:pPr lvl="1"/>
            <a:r>
              <a:rPr lang="en-US" dirty="0"/>
              <a:t>The Guerrilla Guide to Robert’s Rules</a:t>
            </a:r>
          </a:p>
          <a:p>
            <a:r>
              <a:rPr lang="en-US" dirty="0"/>
              <a:t>Websites</a:t>
            </a:r>
          </a:p>
          <a:p>
            <a:pPr lvl="1"/>
            <a:r>
              <a:rPr lang="en-US" dirty="0"/>
              <a:t>RobertsRules.com</a:t>
            </a:r>
          </a:p>
          <a:p>
            <a:pPr lvl="1"/>
            <a:r>
              <a:rPr lang="en-US" dirty="0"/>
              <a:t>RulesOnline.com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928934"/>
            <a:ext cx="2571768" cy="318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3429000"/>
            <a:ext cx="1485902" cy="237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429132"/>
            <a:ext cx="3000396" cy="196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911975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</a:t>
            </a:r>
          </a:p>
        </p:txBody>
      </p:sp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1F344AEB-3D22-4D84-AF08-1C150F7DD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58416"/>
            <a:ext cx="4941168" cy="49411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What is Parliamentary Procedure?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formal procedures used by a </a:t>
            </a:r>
            <a:r>
              <a:rPr lang="en-US" b="1" dirty="0"/>
              <a:t>deliberative assembly</a:t>
            </a:r>
            <a:r>
              <a:rPr lang="en-US" dirty="0"/>
              <a:t> to present and discuss possible courses of action, make decisions and keep order</a:t>
            </a:r>
          </a:p>
          <a:p>
            <a:r>
              <a:rPr lang="en-US" dirty="0"/>
              <a:t>The </a:t>
            </a:r>
            <a:r>
              <a:rPr lang="en-US" b="1" i="1" dirty="0"/>
              <a:t>rules of democracy </a:t>
            </a:r>
            <a:r>
              <a:rPr lang="en-US" i="1" dirty="0"/>
              <a:t>-</a:t>
            </a:r>
            <a:r>
              <a:rPr lang="en-US" b="1" i="1" dirty="0"/>
              <a:t> </a:t>
            </a:r>
            <a:r>
              <a:rPr lang="en-US" dirty="0"/>
              <a:t>the commonly accepted way in which a group of people come together to conduct their business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4500570"/>
            <a:ext cx="6693958" cy="164307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Enhanced leadership credibility</a:t>
            </a:r>
          </a:p>
          <a:p>
            <a:r>
              <a:rPr lang="en-US" dirty="0"/>
              <a:t>Faster and more efficient meetings</a:t>
            </a:r>
          </a:p>
          <a:p>
            <a:r>
              <a:rPr lang="en-US" dirty="0"/>
              <a:t>Prevention of illegal actions</a:t>
            </a:r>
          </a:p>
          <a:p>
            <a:r>
              <a:rPr lang="en-US" dirty="0"/>
              <a:t>Improved communication skills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1393436"/>
            <a:ext cx="2556681" cy="3850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3643314"/>
            <a:ext cx="3857652" cy="2574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ales_of_justic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786190"/>
            <a:ext cx="2500330" cy="2884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Courtesy and justice for all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Consideration of only one subject at a time</a:t>
            </a:r>
          </a:p>
          <a:p>
            <a:r>
              <a:rPr lang="en-US" dirty="0"/>
              <a:t>Rights of absent members must be protected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minority must be heard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will of the majority must prevail</a:t>
            </a:r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4071943"/>
            <a:ext cx="3714776" cy="242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These Rules?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Congress</a:t>
            </a:r>
          </a:p>
          <a:p>
            <a:r>
              <a:rPr lang="en-US" dirty="0"/>
              <a:t>Student Government</a:t>
            </a:r>
          </a:p>
          <a:p>
            <a:r>
              <a:rPr lang="en-US" dirty="0"/>
              <a:t>City Council Meetings</a:t>
            </a:r>
          </a:p>
          <a:p>
            <a:r>
              <a:rPr lang="en-US" dirty="0"/>
              <a:t>Faith-Based Organizations</a:t>
            </a:r>
          </a:p>
          <a:p>
            <a:r>
              <a:rPr lang="en-US" dirty="0"/>
              <a:t>Corporate Boards</a:t>
            </a:r>
          </a:p>
          <a:p>
            <a:r>
              <a:rPr lang="en-US" dirty="0"/>
              <a:t>School Boards</a:t>
            </a:r>
          </a:p>
          <a:p>
            <a:r>
              <a:rPr lang="en-US" dirty="0"/>
              <a:t>Homeowners’ Associations</a:t>
            </a:r>
          </a:p>
          <a:p>
            <a:r>
              <a:rPr lang="en-US" dirty="0"/>
              <a:t>Professional Associations</a:t>
            </a:r>
          </a:p>
          <a:p>
            <a:r>
              <a:rPr lang="en-US" dirty="0"/>
              <a:t>Fraternities and Sororities</a:t>
            </a:r>
          </a:p>
          <a:p>
            <a:r>
              <a:rPr lang="en-US" dirty="0"/>
              <a:t>Various Clubs</a:t>
            </a:r>
          </a:p>
        </p:txBody>
      </p:sp>
      <p:pic>
        <p:nvPicPr>
          <p:cNvPr id="4" name="Picture 3" descr="Standard_C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357298"/>
            <a:ext cx="1458001" cy="2251154"/>
          </a:xfrm>
          <a:prstGeom prst="rect">
            <a:avLst/>
          </a:prstGeom>
        </p:spPr>
      </p:pic>
      <p:pic>
        <p:nvPicPr>
          <p:cNvPr id="6" name="Picture 5" descr="368934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4143380"/>
            <a:ext cx="1520483" cy="2284834"/>
          </a:xfrm>
          <a:prstGeom prst="rect">
            <a:avLst/>
          </a:prstGeom>
        </p:spPr>
      </p:pic>
      <p:pic>
        <p:nvPicPr>
          <p:cNvPr id="7" name="Picture 6" descr="mcclelland.co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929066"/>
            <a:ext cx="1524927" cy="2332241"/>
          </a:xfrm>
          <a:prstGeom prst="rect">
            <a:avLst/>
          </a:prstGeom>
        </p:spPr>
      </p:pic>
      <p:pic>
        <p:nvPicPr>
          <p:cNvPr id="8" name="Picture 7" descr="Riddick's_Rules_Cover.jpg"/>
          <p:cNvPicPr>
            <a:picLocks noChangeAspect="1"/>
          </p:cNvPicPr>
          <p:nvPr/>
        </p:nvPicPr>
        <p:blipFill>
          <a:blip r:embed="rId6" cstate="print"/>
          <a:srcRect l="3846" t="5060" r="7691" b="3844"/>
          <a:stretch>
            <a:fillRect/>
          </a:stretch>
        </p:blipFill>
        <p:spPr>
          <a:xfrm>
            <a:off x="7500958" y="1571612"/>
            <a:ext cx="1414869" cy="22145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Robert’s Rules…Rules!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 of all organizations that use parliamentary procedure, approximately </a:t>
            </a:r>
            <a:r>
              <a:rPr lang="en-US" dirty="0">
                <a:solidFill>
                  <a:srgbClr val="FF0000"/>
                </a:solidFill>
              </a:rPr>
              <a:t>95%</a:t>
            </a:r>
            <a:r>
              <a:rPr lang="en-US" dirty="0"/>
              <a:t> choose </a:t>
            </a:r>
            <a:r>
              <a:rPr lang="en-US" b="1" dirty="0"/>
              <a:t>Robert’s Rules of Order</a:t>
            </a:r>
            <a:r>
              <a:rPr lang="en-US" dirty="0"/>
              <a:t> as their parliamentary authority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789cr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286256"/>
            <a:ext cx="3000396" cy="2134567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30E3A12-B618-4073-87C7-03CC1E227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3212976"/>
            <a:ext cx="2071702" cy="30767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Robert’s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Formalized by Henry M. Robert</a:t>
            </a:r>
          </a:p>
          <a:p>
            <a:r>
              <a:rPr lang="en-US" dirty="0"/>
              <a:t>US Army general and engineer</a:t>
            </a:r>
          </a:p>
          <a:p>
            <a:r>
              <a:rPr lang="en-US" dirty="0"/>
              <a:t>First edition published in 1876</a:t>
            </a:r>
          </a:p>
          <a:p>
            <a:r>
              <a:rPr lang="en-US" dirty="0"/>
              <a:t>The most popular authority</a:t>
            </a:r>
          </a:p>
          <a:p>
            <a:r>
              <a:rPr lang="en-US" dirty="0"/>
              <a:t>Over 5 million copies in print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ober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2786058"/>
            <a:ext cx="2598943" cy="3235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4500570"/>
            <a:ext cx="528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000" i="1" dirty="0"/>
              <a:t>“Where there is no law, but every man</a:t>
            </a:r>
          </a:p>
          <a:p>
            <a:pPr>
              <a:lnSpc>
                <a:spcPct val="80000"/>
              </a:lnSpc>
              <a:buNone/>
            </a:pPr>
            <a:r>
              <a:rPr lang="en-US" sz="2000" i="1" dirty="0"/>
              <a:t> does what is right in his own eyes,</a:t>
            </a:r>
          </a:p>
          <a:p>
            <a:pPr>
              <a:lnSpc>
                <a:spcPct val="80000"/>
              </a:lnSpc>
              <a:buNone/>
            </a:pPr>
            <a:r>
              <a:rPr lang="en-US" sz="2000" i="1" dirty="0"/>
              <a:t> there is the least of real liberty.”</a:t>
            </a:r>
          </a:p>
          <a:p>
            <a:pPr>
              <a:lnSpc>
                <a:spcPct val="80000"/>
              </a:lnSpc>
              <a:buNone/>
            </a:pPr>
            <a:r>
              <a:rPr lang="en-US" sz="2000" i="1" dirty="0"/>
              <a:t>			– Henry M. Robert</a:t>
            </a:r>
            <a:endParaRPr lang="uk-UA" sz="2000" i="1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Robert’s Rules Official Books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only TWO official books</a:t>
            </a:r>
          </a:p>
          <a:p>
            <a:r>
              <a:rPr lang="en-US" dirty="0"/>
              <a:t>Current version - 11</a:t>
            </a:r>
            <a:r>
              <a:rPr lang="en-US" baseline="30000" dirty="0"/>
              <a:t>th</a:t>
            </a:r>
            <a:r>
              <a:rPr lang="en-US" dirty="0"/>
              <a:t> edition, published in 2011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214678" y="4572008"/>
            <a:ext cx="2928958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Best for beginners who need only the very basics</a:t>
            </a:r>
          </a:p>
        </p:txBody>
      </p:sp>
      <p:sp>
        <p:nvSpPr>
          <p:cNvPr id="11" name="Right Arrow 10"/>
          <p:cNvSpPr/>
          <p:nvPr/>
        </p:nvSpPr>
        <p:spPr>
          <a:xfrm flipH="1">
            <a:off x="3071802" y="2857496"/>
            <a:ext cx="2928958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Best used for reference and technical details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7640" y="2428868"/>
            <a:ext cx="15634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704 PAGES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66211" y="2439701"/>
            <a:ext cx="15634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</a:t>
            </a:r>
            <a:r>
              <a:rPr lang="en-US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PAGES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8C088D2-879D-491C-AC33-08B542355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9" y="2857496"/>
            <a:ext cx="2591123" cy="3848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BB74C-1166-48F9-BB54-37E489E2B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66" y="2885877"/>
            <a:ext cx="2675492" cy="372924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emplate">
  <a:themeElements>
    <a:clrScheme name="template 10">
      <a:dk1>
        <a:srgbClr val="111111"/>
      </a:dk1>
      <a:lt1>
        <a:srgbClr val="FFFFFF"/>
      </a:lt1>
      <a:dk2>
        <a:srgbClr val="000000"/>
      </a:dk2>
      <a:lt2>
        <a:srgbClr val="510601"/>
      </a:lt2>
      <a:accent1>
        <a:srgbClr val="E19D51"/>
      </a:accent1>
      <a:accent2>
        <a:srgbClr val="B24705"/>
      </a:accent2>
      <a:accent3>
        <a:srgbClr val="FFFFFF"/>
      </a:accent3>
      <a:accent4>
        <a:srgbClr val="0D0D0D"/>
      </a:accent4>
      <a:accent5>
        <a:srgbClr val="EECCB3"/>
      </a:accent5>
      <a:accent6>
        <a:srgbClr val="A13F04"/>
      </a:accent6>
      <a:hlink>
        <a:srgbClr val="9F5D4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FF66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404040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51706"/>
        </a:lt2>
        <a:accent1>
          <a:srgbClr val="FE7405"/>
        </a:accent1>
        <a:accent2>
          <a:srgbClr val="BC0408"/>
        </a:accent2>
        <a:accent3>
          <a:srgbClr val="FFFFFF"/>
        </a:accent3>
        <a:accent4>
          <a:srgbClr val="404040"/>
        </a:accent4>
        <a:accent5>
          <a:srgbClr val="FEBCAA"/>
        </a:accent5>
        <a:accent6>
          <a:srgbClr val="AA0306"/>
        </a:accent6>
        <a:hlink>
          <a:srgbClr val="B5213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851706"/>
        </a:lt2>
        <a:accent1>
          <a:srgbClr val="ED5917"/>
        </a:accent1>
        <a:accent2>
          <a:srgbClr val="BA3906"/>
        </a:accent2>
        <a:accent3>
          <a:srgbClr val="FFFFFF"/>
        </a:accent3>
        <a:accent4>
          <a:srgbClr val="404040"/>
        </a:accent4>
        <a:accent5>
          <a:srgbClr val="F4B5AB"/>
        </a:accent5>
        <a:accent6>
          <a:srgbClr val="A83305"/>
        </a:accent6>
        <a:hlink>
          <a:srgbClr val="B7591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111111"/>
        </a:dk1>
        <a:lt1>
          <a:srgbClr val="FFFFFF"/>
        </a:lt1>
        <a:dk2>
          <a:srgbClr val="000000"/>
        </a:dk2>
        <a:lt2>
          <a:srgbClr val="77390B"/>
        </a:lt2>
        <a:accent1>
          <a:srgbClr val="A9520F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D1B3AA"/>
        </a:accent5>
        <a:accent6>
          <a:srgbClr val="730000"/>
        </a:accent6>
        <a:hlink>
          <a:srgbClr val="E4A21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111111"/>
        </a:dk1>
        <a:lt1>
          <a:srgbClr val="FFFFFF"/>
        </a:lt1>
        <a:dk2>
          <a:srgbClr val="000000"/>
        </a:dk2>
        <a:lt2>
          <a:srgbClr val="C97C3C"/>
        </a:lt2>
        <a:accent1>
          <a:srgbClr val="B2794D"/>
        </a:accent1>
        <a:accent2>
          <a:srgbClr val="CD9266"/>
        </a:accent2>
        <a:accent3>
          <a:srgbClr val="FFFFFF"/>
        </a:accent3>
        <a:accent4>
          <a:srgbClr val="0D0D0D"/>
        </a:accent4>
        <a:accent5>
          <a:srgbClr val="D5BEB2"/>
        </a:accent5>
        <a:accent6>
          <a:srgbClr val="BA845C"/>
        </a:accent6>
        <a:hlink>
          <a:srgbClr val="D9A27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111111"/>
        </a:dk1>
        <a:lt1>
          <a:srgbClr val="FFFFFF"/>
        </a:lt1>
        <a:dk2>
          <a:srgbClr val="000000"/>
        </a:dk2>
        <a:lt2>
          <a:srgbClr val="510601"/>
        </a:lt2>
        <a:accent1>
          <a:srgbClr val="E19D51"/>
        </a:accent1>
        <a:accent2>
          <a:srgbClr val="E5A865"/>
        </a:accent2>
        <a:accent3>
          <a:srgbClr val="FFFFFF"/>
        </a:accent3>
        <a:accent4>
          <a:srgbClr val="0D0D0D"/>
        </a:accent4>
        <a:accent5>
          <a:srgbClr val="EECCB3"/>
        </a:accent5>
        <a:accent6>
          <a:srgbClr val="CF985B"/>
        </a:accent6>
        <a:hlink>
          <a:srgbClr val="9F5D4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510601"/>
        </a:lt2>
        <a:accent1>
          <a:srgbClr val="E19D51"/>
        </a:accent1>
        <a:accent2>
          <a:srgbClr val="B24705"/>
        </a:accent2>
        <a:accent3>
          <a:srgbClr val="FFFFFF"/>
        </a:accent3>
        <a:accent4>
          <a:srgbClr val="0D0D0D"/>
        </a:accent4>
        <a:accent5>
          <a:srgbClr val="EECCB3"/>
        </a:accent5>
        <a:accent6>
          <a:srgbClr val="A13F04"/>
        </a:accent6>
        <a:hlink>
          <a:srgbClr val="9F5D4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1374</Words>
  <Application>Microsoft Office PowerPoint</Application>
  <PresentationFormat>On-screen Show (4:3)</PresentationFormat>
  <Paragraphs>249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Helvetica</vt:lpstr>
      <vt:lpstr>Tahoma</vt:lpstr>
      <vt:lpstr>template</vt:lpstr>
      <vt:lpstr>Robert’s Rules of Order</vt:lpstr>
      <vt:lpstr>Overview</vt:lpstr>
      <vt:lpstr>What is Parliamentary Procedure?</vt:lpstr>
      <vt:lpstr>Benefits</vt:lpstr>
      <vt:lpstr>The Basic Principles</vt:lpstr>
      <vt:lpstr>Who Uses These Rules?</vt:lpstr>
      <vt:lpstr>Why Robert’s Rules…Rules!</vt:lpstr>
      <vt:lpstr>History of Robert’s Rules</vt:lpstr>
      <vt:lpstr>Robert’s Rules Official Books</vt:lpstr>
      <vt:lpstr>What is a Quorum?</vt:lpstr>
      <vt:lpstr>How to Act at a Meeting</vt:lpstr>
      <vt:lpstr>Agenda</vt:lpstr>
      <vt:lpstr>Standard Order of Business</vt:lpstr>
      <vt:lpstr>All About Motions</vt:lpstr>
      <vt:lpstr>8 Steps in Processing a Motion</vt:lpstr>
      <vt:lpstr>8 Steps in Processing a Motion</vt:lpstr>
      <vt:lpstr>8 Steps in Processing a Motion</vt:lpstr>
      <vt:lpstr>8 Steps in Processing a Motion</vt:lpstr>
      <vt:lpstr>Types of Motions</vt:lpstr>
      <vt:lpstr>Frequently Used Motions</vt:lpstr>
      <vt:lpstr>Frequently Used Motions</vt:lpstr>
      <vt:lpstr>Getting Your Point Across</vt:lpstr>
      <vt:lpstr>Asking Questions</vt:lpstr>
      <vt:lpstr>Roll Call Voting</vt:lpstr>
      <vt:lpstr>Voting by Unanimous Consent</vt:lpstr>
      <vt:lpstr>For More Information</vt:lpstr>
      <vt:lpstr>Questions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Parliamentary Procedure Workshop</dc:title>
  <dc:creator>Nicholas Scalice</dc:creator>
  <dc:description>Copyright © 2009 Nicholas Scalice. All Rights Reserved.</dc:description>
  <cp:lastModifiedBy>Gerald Hampton</cp:lastModifiedBy>
  <cp:revision>178</cp:revision>
  <dcterms:created xsi:type="dcterms:W3CDTF">2006-06-29T12:15:01Z</dcterms:created>
  <dcterms:modified xsi:type="dcterms:W3CDTF">2019-05-18T15:25:50Z</dcterms:modified>
</cp:coreProperties>
</file>